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9" d="100"/>
          <a:sy n="39" d="100"/>
        </p:scale>
        <p:origin x="-2286" y="-7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48C10666-58E1-44D5-A186-1D8A1CEED6BB}" type="datetimeFigureOut">
              <a:rPr lang="es-CO" smtClean="0"/>
              <a:t>12/01/2017</a:t>
            </a:fld>
            <a:endParaRPr lang="es-CO"/>
          </a:p>
        </p:txBody>
      </p:sp>
      <p:sp>
        <p:nvSpPr>
          <p:cNvPr id="20" name="19 Marcador de pie de página"/>
          <p:cNvSpPr>
            <a:spLocks noGrp="1"/>
          </p:cNvSpPr>
          <p:nvPr>
            <p:ph type="ftr" sz="quarter" idx="11"/>
          </p:nvPr>
        </p:nvSpPr>
        <p:spPr/>
        <p:txBody>
          <a:bodyPr/>
          <a:lstStyle>
            <a:extLst/>
          </a:lstStyle>
          <a:p>
            <a:endParaRPr lang="es-CO"/>
          </a:p>
        </p:txBody>
      </p:sp>
      <p:sp>
        <p:nvSpPr>
          <p:cNvPr id="10" name="9 Marcador de número de diapositiva"/>
          <p:cNvSpPr>
            <a:spLocks noGrp="1"/>
          </p:cNvSpPr>
          <p:nvPr>
            <p:ph type="sldNum" sz="quarter" idx="12"/>
          </p:nvPr>
        </p:nvSpPr>
        <p:spPr/>
        <p:txBody>
          <a:bodyPr/>
          <a:lstStyle>
            <a:extLst/>
          </a:lstStyle>
          <a:p>
            <a:fld id="{71D70A23-6CE7-44C2-AD9F-FE3A56DECB22}" type="slidenum">
              <a:rPr lang="es-CO" smtClean="0"/>
              <a:t>‹Nº›</a:t>
            </a:fld>
            <a:endParaRPr lang="es-CO"/>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8C10666-58E1-44D5-A186-1D8A1CEED6BB}" type="datetimeFigureOut">
              <a:rPr lang="es-CO" smtClean="0"/>
              <a:t>12/01/2017</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71D70A23-6CE7-44C2-AD9F-FE3A56DECB22}"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8C10666-58E1-44D5-A186-1D8A1CEED6BB}" type="datetimeFigureOut">
              <a:rPr lang="es-CO" smtClean="0"/>
              <a:t>12/01/2017</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71D70A23-6CE7-44C2-AD9F-FE3A56DECB22}"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8C10666-58E1-44D5-A186-1D8A1CEED6BB}" type="datetimeFigureOut">
              <a:rPr lang="es-CO" smtClean="0"/>
              <a:t>12/01/2017</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71D70A23-6CE7-44C2-AD9F-FE3A56DECB22}"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48C10666-58E1-44D5-A186-1D8A1CEED6BB}" type="datetimeFigureOut">
              <a:rPr lang="es-CO" smtClean="0"/>
              <a:t>12/01/2017</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71D70A23-6CE7-44C2-AD9F-FE3A56DECB22}" type="slidenum">
              <a:rPr lang="es-CO" smtClean="0"/>
              <a:t>‹Nº›</a:t>
            </a:fld>
            <a:endParaRPr lang="es-CO"/>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48C10666-58E1-44D5-A186-1D8A1CEED6BB}" type="datetimeFigureOut">
              <a:rPr lang="es-CO" smtClean="0"/>
              <a:t>12/01/2017</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71D70A23-6CE7-44C2-AD9F-FE3A56DECB22}"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48C10666-58E1-44D5-A186-1D8A1CEED6BB}" type="datetimeFigureOut">
              <a:rPr lang="es-CO" smtClean="0"/>
              <a:t>12/01/2017</a:t>
            </a:fld>
            <a:endParaRPr lang="es-CO"/>
          </a:p>
        </p:txBody>
      </p:sp>
      <p:sp>
        <p:nvSpPr>
          <p:cNvPr id="8" name="7 Marcador de pie de página"/>
          <p:cNvSpPr>
            <a:spLocks noGrp="1"/>
          </p:cNvSpPr>
          <p:nvPr>
            <p:ph type="ftr" sz="quarter" idx="11"/>
          </p:nvPr>
        </p:nvSpPr>
        <p:spPr/>
        <p:txBody>
          <a:bodyPr/>
          <a:lstStyle>
            <a:extLst/>
          </a:lstStyle>
          <a:p>
            <a:endParaRPr lang="es-CO"/>
          </a:p>
        </p:txBody>
      </p:sp>
      <p:sp>
        <p:nvSpPr>
          <p:cNvPr id="9" name="8 Marcador de número de diapositiva"/>
          <p:cNvSpPr>
            <a:spLocks noGrp="1"/>
          </p:cNvSpPr>
          <p:nvPr>
            <p:ph type="sldNum" sz="quarter" idx="12"/>
          </p:nvPr>
        </p:nvSpPr>
        <p:spPr/>
        <p:txBody>
          <a:bodyPr/>
          <a:lstStyle>
            <a:extLst/>
          </a:lstStyle>
          <a:p>
            <a:fld id="{71D70A23-6CE7-44C2-AD9F-FE3A56DECB22}"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48C10666-58E1-44D5-A186-1D8A1CEED6BB}" type="datetimeFigureOut">
              <a:rPr lang="es-CO" smtClean="0"/>
              <a:t>12/01/2017</a:t>
            </a:fld>
            <a:endParaRPr lang="es-CO"/>
          </a:p>
        </p:txBody>
      </p:sp>
      <p:sp>
        <p:nvSpPr>
          <p:cNvPr id="4" name="3 Marcador de pie de página"/>
          <p:cNvSpPr>
            <a:spLocks noGrp="1"/>
          </p:cNvSpPr>
          <p:nvPr>
            <p:ph type="ftr" sz="quarter" idx="11"/>
          </p:nvPr>
        </p:nvSpPr>
        <p:spPr/>
        <p:txBody>
          <a:bodyPr/>
          <a:lstStyle>
            <a:extLst/>
          </a:lstStyle>
          <a:p>
            <a:endParaRPr lang="es-CO"/>
          </a:p>
        </p:txBody>
      </p:sp>
      <p:sp>
        <p:nvSpPr>
          <p:cNvPr id="5" name="4 Marcador de número de diapositiva"/>
          <p:cNvSpPr>
            <a:spLocks noGrp="1"/>
          </p:cNvSpPr>
          <p:nvPr>
            <p:ph type="sldNum" sz="quarter" idx="12"/>
          </p:nvPr>
        </p:nvSpPr>
        <p:spPr/>
        <p:txBody>
          <a:bodyPr/>
          <a:lstStyle>
            <a:extLst/>
          </a:lstStyle>
          <a:p>
            <a:fld id="{71D70A23-6CE7-44C2-AD9F-FE3A56DECB22}"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48C10666-58E1-44D5-A186-1D8A1CEED6BB}" type="datetimeFigureOut">
              <a:rPr lang="es-CO" smtClean="0"/>
              <a:t>12/01/2017</a:t>
            </a:fld>
            <a:endParaRPr lang="es-CO"/>
          </a:p>
        </p:txBody>
      </p:sp>
      <p:sp>
        <p:nvSpPr>
          <p:cNvPr id="3" name="2 Marcador de pie de página"/>
          <p:cNvSpPr>
            <a:spLocks noGrp="1"/>
          </p:cNvSpPr>
          <p:nvPr>
            <p:ph type="ftr" sz="quarter" idx="11"/>
          </p:nvPr>
        </p:nvSpPr>
        <p:spPr/>
        <p:txBody>
          <a:bodyPr/>
          <a:lstStyle>
            <a:extLst/>
          </a:lstStyle>
          <a:p>
            <a:endParaRPr lang="es-CO"/>
          </a:p>
        </p:txBody>
      </p:sp>
      <p:sp>
        <p:nvSpPr>
          <p:cNvPr id="4" name="3 Marcador de número de diapositiva"/>
          <p:cNvSpPr>
            <a:spLocks noGrp="1"/>
          </p:cNvSpPr>
          <p:nvPr>
            <p:ph type="sldNum" sz="quarter" idx="12"/>
          </p:nvPr>
        </p:nvSpPr>
        <p:spPr/>
        <p:txBody>
          <a:bodyPr/>
          <a:lstStyle>
            <a:extLst/>
          </a:lstStyle>
          <a:p>
            <a:fld id="{71D70A23-6CE7-44C2-AD9F-FE3A56DECB22}" type="slidenum">
              <a:rPr lang="es-CO" smtClean="0"/>
              <a:t>‹Nº›</a:t>
            </a:fld>
            <a:endParaRPr lang="es-CO"/>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48C10666-58E1-44D5-A186-1D8A1CEED6BB}" type="datetimeFigureOut">
              <a:rPr lang="es-CO" smtClean="0"/>
              <a:t>12/01/2017</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71D70A23-6CE7-44C2-AD9F-FE3A56DECB22}"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48C10666-58E1-44D5-A186-1D8A1CEED6BB}" type="datetimeFigureOut">
              <a:rPr lang="es-CO" smtClean="0"/>
              <a:t>12/01/2017</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71D70A23-6CE7-44C2-AD9F-FE3A56DECB22}" type="slidenum">
              <a:rPr lang="es-CO" smtClean="0"/>
              <a:t>‹Nº›</a:t>
            </a:fld>
            <a:endParaRPr lang="es-CO"/>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8C10666-58E1-44D5-A186-1D8A1CEED6BB}" type="datetimeFigureOut">
              <a:rPr lang="es-CO" smtClean="0"/>
              <a:t>12/01/2017</a:t>
            </a:fld>
            <a:endParaRPr lang="es-CO"/>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CO"/>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1D70A23-6CE7-44C2-AD9F-FE3A56DECB22}" type="slidenum">
              <a:rPr lang="es-CO" smtClean="0"/>
              <a:t>‹Nº›</a:t>
            </a:fld>
            <a:endParaRPr lang="es-CO"/>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569462"/>
            <a:ext cx="5299680" cy="1673130"/>
          </a:xfrm>
        </p:spPr>
        <p:txBody>
          <a:bodyPr>
            <a:noAutofit/>
          </a:bodyPr>
          <a:lstStyle/>
          <a:p>
            <a:pPr algn="ctr"/>
            <a:r>
              <a:rPr lang="es-CO" sz="5400" dirty="0" smtClean="0"/>
              <a:t>IETI </a:t>
            </a:r>
            <a:br>
              <a:rPr lang="es-CO" sz="5400" dirty="0" smtClean="0"/>
            </a:br>
            <a:r>
              <a:rPr lang="es-CO" sz="5400" dirty="0" smtClean="0"/>
              <a:t>SIMON BOLIVAR</a:t>
            </a:r>
            <a:endParaRPr lang="es-CO" sz="5400" dirty="0"/>
          </a:p>
        </p:txBody>
      </p:sp>
      <p:sp>
        <p:nvSpPr>
          <p:cNvPr id="3" name="2 Subtítulo"/>
          <p:cNvSpPr>
            <a:spLocks noGrp="1"/>
          </p:cNvSpPr>
          <p:nvPr>
            <p:ph type="subTitle" idx="1"/>
          </p:nvPr>
        </p:nvSpPr>
        <p:spPr>
          <a:xfrm>
            <a:off x="1557536" y="4869160"/>
            <a:ext cx="7406640" cy="1752600"/>
          </a:xfrm>
        </p:spPr>
        <p:txBody>
          <a:bodyPr>
            <a:normAutofit lnSpcReduction="10000"/>
          </a:bodyPr>
          <a:lstStyle/>
          <a:p>
            <a:r>
              <a:rPr lang="es-CO" dirty="0" smtClean="0"/>
              <a:t>DOCENTES: </a:t>
            </a:r>
          </a:p>
          <a:p>
            <a:r>
              <a:rPr lang="es-CO" dirty="0" smtClean="0"/>
              <a:t>ESP. AURA MARIA MARIN</a:t>
            </a:r>
          </a:p>
          <a:p>
            <a:r>
              <a:rPr lang="es-CO" dirty="0" smtClean="0"/>
              <a:t>ESP. FABER CALDERON</a:t>
            </a:r>
          </a:p>
          <a:p>
            <a:r>
              <a:rPr lang="es-CO" dirty="0" smtClean="0"/>
              <a:t>ESP. ALBA LUZ HERNANDEZ</a:t>
            </a:r>
            <a:endParaRPr lang="es-CO" dirty="0"/>
          </a:p>
        </p:txBody>
      </p:sp>
      <p:sp>
        <p:nvSpPr>
          <p:cNvPr id="4" name="1 Título"/>
          <p:cNvSpPr txBox="1">
            <a:spLocks/>
          </p:cNvSpPr>
          <p:nvPr/>
        </p:nvSpPr>
        <p:spPr>
          <a:xfrm>
            <a:off x="467544" y="3068960"/>
            <a:ext cx="8342744" cy="1472184"/>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s-CO" dirty="0" smtClean="0"/>
              <a:t>APORTE AL PROYECTO EDUCATIVO INSTITUCIONAL</a:t>
            </a:r>
            <a:endParaRPr lang="es-CO" dirty="0"/>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8264" y="298376"/>
            <a:ext cx="1944216" cy="1944216"/>
          </a:xfrm>
          <a:prstGeom prst="rect">
            <a:avLst/>
          </a:prstGeom>
        </p:spPr>
      </p:pic>
    </p:spTree>
    <p:extLst>
      <p:ext uri="{BB962C8B-B14F-4D97-AF65-F5344CB8AC3E}">
        <p14:creationId xmlns:p14="http://schemas.microsoft.com/office/powerpoint/2010/main" val="3907650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82296" indent="0">
              <a:buNone/>
            </a:pPr>
            <a:r>
              <a:rPr lang="es-CO" sz="11500" dirty="0" smtClean="0"/>
              <a:t>GRACIAS</a:t>
            </a:r>
          </a:p>
          <a:p>
            <a:pPr marL="82296" indent="0">
              <a:buNone/>
            </a:pPr>
            <a:endParaRPr lang="es-CO" dirty="0"/>
          </a:p>
        </p:txBody>
      </p:sp>
    </p:spTree>
    <p:extLst>
      <p:ext uri="{BB962C8B-B14F-4D97-AF65-F5344CB8AC3E}">
        <p14:creationId xmlns:p14="http://schemas.microsoft.com/office/powerpoint/2010/main" val="2699239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GESTION ACADEMICA</a:t>
            </a:r>
            <a:endParaRPr lang="es-CO" dirty="0"/>
          </a:p>
        </p:txBody>
      </p:sp>
      <p:sp>
        <p:nvSpPr>
          <p:cNvPr id="5" name="4 CuadroTexto"/>
          <p:cNvSpPr txBox="1"/>
          <p:nvPr/>
        </p:nvSpPr>
        <p:spPr>
          <a:xfrm>
            <a:off x="2061066" y="1380847"/>
            <a:ext cx="5616624" cy="461665"/>
          </a:xfrm>
          <a:prstGeom prst="rect">
            <a:avLst/>
          </a:prstGeom>
          <a:noFill/>
        </p:spPr>
        <p:txBody>
          <a:bodyPr wrap="square" rtlCol="0">
            <a:spAutoFit/>
          </a:bodyPr>
          <a:lstStyle/>
          <a:p>
            <a:r>
              <a:rPr lang="es-CO" sz="2400" dirty="0" smtClean="0"/>
              <a:t>PRACTICAS PEDAGOGICAS</a:t>
            </a:r>
            <a:endParaRPr lang="es-CO" sz="2400" dirty="0"/>
          </a:p>
        </p:txBody>
      </p:sp>
      <p:sp>
        <p:nvSpPr>
          <p:cNvPr id="9" name="8 Elipse"/>
          <p:cNvSpPr/>
          <p:nvPr/>
        </p:nvSpPr>
        <p:spPr>
          <a:xfrm>
            <a:off x="89515" y="1988840"/>
            <a:ext cx="2664296" cy="1736644"/>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solidFill>
              </a:rPr>
              <a:t>OPCIONES DIDACTICAS PARA LAS AREAS</a:t>
            </a:r>
            <a:endParaRPr lang="es-CO" dirty="0">
              <a:solidFill>
                <a:schemeClr val="tx1"/>
              </a:solidFill>
            </a:endParaRPr>
          </a:p>
        </p:txBody>
      </p:sp>
      <p:sp>
        <p:nvSpPr>
          <p:cNvPr id="14" name="13 Elipse"/>
          <p:cNvSpPr/>
          <p:nvPr/>
        </p:nvSpPr>
        <p:spPr>
          <a:xfrm>
            <a:off x="-64345" y="4080009"/>
            <a:ext cx="2808312" cy="1736644"/>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solidFill>
              </a:rPr>
              <a:t>ESTRATEGIAS PARA LAS TAREAS ESCOLARES</a:t>
            </a:r>
            <a:endParaRPr lang="es-CO" dirty="0">
              <a:solidFill>
                <a:schemeClr val="tx1"/>
              </a:solidFill>
            </a:endParaRPr>
          </a:p>
        </p:txBody>
      </p:sp>
      <p:sp>
        <p:nvSpPr>
          <p:cNvPr id="15" name="14 Elipse"/>
          <p:cNvSpPr/>
          <p:nvPr/>
        </p:nvSpPr>
        <p:spPr>
          <a:xfrm>
            <a:off x="3131199" y="4080009"/>
            <a:ext cx="2664937" cy="1736644"/>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solidFill>
              </a:rPr>
              <a:t>USO ARTICULADO DE LOS RECURSOS PARA EL </a:t>
            </a:r>
            <a:r>
              <a:rPr lang="es-CO" dirty="0" smtClean="0">
                <a:solidFill>
                  <a:schemeClr val="tx1"/>
                </a:solidFill>
              </a:rPr>
              <a:t>AP</a:t>
            </a:r>
            <a:r>
              <a:rPr lang="es-CO" dirty="0" smtClean="0">
                <a:solidFill>
                  <a:schemeClr val="tx1"/>
                </a:solidFill>
              </a:rPr>
              <a:t>RENDIZAJE</a:t>
            </a:r>
            <a:endParaRPr lang="es-CO" dirty="0">
              <a:solidFill>
                <a:schemeClr val="tx1"/>
              </a:solidFill>
            </a:endParaRPr>
          </a:p>
        </p:txBody>
      </p:sp>
      <p:sp>
        <p:nvSpPr>
          <p:cNvPr id="16" name="15 Elipse"/>
          <p:cNvSpPr/>
          <p:nvPr/>
        </p:nvSpPr>
        <p:spPr>
          <a:xfrm>
            <a:off x="2987824" y="1988840"/>
            <a:ext cx="2808312" cy="1736644"/>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solidFill>
              </a:rPr>
              <a:t>OPCIONES DIDACTICAS PARA LAS ASIGNATURAS</a:t>
            </a:r>
            <a:endParaRPr lang="es-CO" dirty="0">
              <a:solidFill>
                <a:schemeClr val="tx1"/>
              </a:solidFill>
            </a:endParaRPr>
          </a:p>
        </p:txBody>
      </p:sp>
      <p:sp>
        <p:nvSpPr>
          <p:cNvPr id="17" name="16 Elipse"/>
          <p:cNvSpPr/>
          <p:nvPr/>
        </p:nvSpPr>
        <p:spPr>
          <a:xfrm>
            <a:off x="6156176" y="1988840"/>
            <a:ext cx="2664937" cy="1736644"/>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solidFill>
              </a:rPr>
              <a:t>OPCIONES DIDACTICAS PARA LOS PROYECTOS TRANSVERSALES</a:t>
            </a:r>
            <a:endParaRPr lang="es-CO" dirty="0">
              <a:solidFill>
                <a:schemeClr val="tx1"/>
              </a:solidFill>
            </a:endParaRPr>
          </a:p>
        </p:txBody>
      </p:sp>
      <p:sp>
        <p:nvSpPr>
          <p:cNvPr id="18" name="17 Elipse"/>
          <p:cNvSpPr/>
          <p:nvPr/>
        </p:nvSpPr>
        <p:spPr>
          <a:xfrm>
            <a:off x="6156817" y="4080009"/>
            <a:ext cx="2664296" cy="1736644"/>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solidFill>
              </a:rPr>
              <a:t>USO ARTICULADO PARA LOS TIEMPOS DEL </a:t>
            </a:r>
            <a:r>
              <a:rPr lang="es-CO" dirty="0" smtClean="0">
                <a:solidFill>
                  <a:schemeClr val="tx1"/>
                </a:solidFill>
              </a:rPr>
              <a:t>APRENDIZAJE</a:t>
            </a:r>
            <a:endParaRPr lang="es-CO" dirty="0">
              <a:solidFill>
                <a:schemeClr val="tx1"/>
              </a:solidFill>
            </a:endParaRPr>
          </a:p>
        </p:txBody>
      </p:sp>
      <p:sp>
        <p:nvSpPr>
          <p:cNvPr id="19" name="18 CuadroTexto"/>
          <p:cNvSpPr txBox="1"/>
          <p:nvPr/>
        </p:nvSpPr>
        <p:spPr>
          <a:xfrm>
            <a:off x="1043608" y="6165304"/>
            <a:ext cx="7416824" cy="461665"/>
          </a:xfrm>
          <a:prstGeom prst="rect">
            <a:avLst/>
          </a:prstGeom>
          <a:noFill/>
        </p:spPr>
        <p:txBody>
          <a:bodyPr wrap="square" rtlCol="0">
            <a:spAutoFit/>
          </a:bodyPr>
          <a:lstStyle/>
          <a:p>
            <a:r>
              <a:rPr lang="es-CO" sz="2400" dirty="0" smtClean="0"/>
              <a:t>AUTOEVALUACION INSTITUCIONAL 2015: 3</a:t>
            </a:r>
            <a:endParaRPr lang="es-CO" sz="2400" dirty="0"/>
          </a:p>
        </p:txBody>
      </p:sp>
    </p:spTree>
    <p:extLst>
      <p:ext uri="{BB962C8B-B14F-4D97-AF65-F5344CB8AC3E}">
        <p14:creationId xmlns:p14="http://schemas.microsoft.com/office/powerpoint/2010/main" val="2379637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98415" y="1844824"/>
            <a:ext cx="8154893" cy="4800600"/>
          </a:xfrm>
        </p:spPr>
        <p:txBody>
          <a:bodyPr>
            <a:normAutofit/>
          </a:bodyPr>
          <a:lstStyle/>
          <a:p>
            <a:pPr algn="just"/>
            <a:r>
              <a:rPr lang="es-CO" dirty="0" smtClean="0"/>
              <a:t>Proyecto </a:t>
            </a:r>
            <a:r>
              <a:rPr lang="es-CO" dirty="0"/>
              <a:t>Institucional </a:t>
            </a:r>
            <a:r>
              <a:rPr lang="es-CO" dirty="0" smtClean="0"/>
              <a:t>de </a:t>
            </a:r>
            <a:r>
              <a:rPr lang="es-CO" dirty="0"/>
              <a:t>acuerdo con el enfoque metodológico contiene un currículo flexible donde las disciplinas se conjugan a través de ejes temáticos de acuerdo a los problemas de investigación que se plantean, donde se integra el conocimiento de las diversas </a:t>
            </a:r>
            <a:r>
              <a:rPr lang="es-CO" dirty="0" smtClean="0"/>
              <a:t>disciplinas con el </a:t>
            </a:r>
            <a:r>
              <a:rPr lang="es-CO" dirty="0"/>
              <a:t>trabajo en equipo, la comunicación entre  </a:t>
            </a:r>
            <a:r>
              <a:rPr lang="es-CO" dirty="0" smtClean="0"/>
              <a:t>directivos, </a:t>
            </a:r>
            <a:r>
              <a:rPr lang="es-CO" dirty="0"/>
              <a:t>docentes</a:t>
            </a:r>
            <a:r>
              <a:rPr lang="es-CO" dirty="0" smtClean="0"/>
              <a:t>, y </a:t>
            </a:r>
            <a:r>
              <a:rPr lang="es-CO" dirty="0"/>
              <a:t>administrativos. </a:t>
            </a:r>
          </a:p>
        </p:txBody>
      </p:sp>
      <p:sp>
        <p:nvSpPr>
          <p:cNvPr id="4" name="3 Elipse"/>
          <p:cNvSpPr/>
          <p:nvPr/>
        </p:nvSpPr>
        <p:spPr>
          <a:xfrm>
            <a:off x="1155976" y="384684"/>
            <a:ext cx="7362805" cy="1267544"/>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800" b="1" dirty="0" smtClean="0">
                <a:solidFill>
                  <a:schemeClr val="tx1"/>
                </a:solidFill>
              </a:rPr>
              <a:t>OPCIONES DIDACTICAS PARA LAS AREAS</a:t>
            </a:r>
            <a:endParaRPr lang="es-CO" sz="2800" b="1" dirty="0">
              <a:solidFill>
                <a:schemeClr val="tx1"/>
              </a:solidFill>
            </a:endParaRPr>
          </a:p>
        </p:txBody>
      </p:sp>
      <p:sp>
        <p:nvSpPr>
          <p:cNvPr id="5" name="2 Marcador de contenido"/>
          <p:cNvSpPr txBox="1">
            <a:spLocks/>
          </p:cNvSpPr>
          <p:nvPr/>
        </p:nvSpPr>
        <p:spPr>
          <a:xfrm>
            <a:off x="4837379" y="1600200"/>
            <a:ext cx="4032448" cy="4800600"/>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endParaRPr lang="es-CO" dirty="0"/>
          </a:p>
        </p:txBody>
      </p:sp>
    </p:spTree>
    <p:extLst>
      <p:ext uri="{BB962C8B-B14F-4D97-AF65-F5344CB8AC3E}">
        <p14:creationId xmlns:p14="http://schemas.microsoft.com/office/powerpoint/2010/main" val="1032978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476672"/>
            <a:ext cx="3262393" cy="5689153"/>
          </a:xfrm>
        </p:spPr>
        <p:txBody>
          <a:bodyPr>
            <a:normAutofit fontScale="77500" lnSpcReduction="20000"/>
          </a:bodyPr>
          <a:lstStyle/>
          <a:p>
            <a:pPr marL="82296" indent="0" fontAlgn="base">
              <a:buNone/>
            </a:pPr>
            <a:r>
              <a:rPr lang="es-CO" dirty="0" smtClean="0"/>
              <a:t>OPCIONES DIDÁCTICAS:</a:t>
            </a:r>
          </a:p>
          <a:p>
            <a:pPr marL="82296" indent="0" fontAlgn="base">
              <a:buNone/>
            </a:pPr>
            <a:endParaRPr lang="es-CO" dirty="0" smtClean="0"/>
          </a:p>
          <a:p>
            <a:pPr lvl="0" fontAlgn="base"/>
            <a:r>
              <a:rPr lang="es-CO" dirty="0" smtClean="0"/>
              <a:t>Desarrollo </a:t>
            </a:r>
            <a:r>
              <a:rPr lang="es-CO" dirty="0"/>
              <a:t>de  Proyectos</a:t>
            </a:r>
          </a:p>
          <a:p>
            <a:pPr lvl="0" fontAlgn="base"/>
            <a:r>
              <a:rPr lang="es-CO" dirty="0"/>
              <a:t>Enseñanza problemática.</a:t>
            </a:r>
          </a:p>
          <a:p>
            <a:pPr lvl="0" fontAlgn="base"/>
            <a:r>
              <a:rPr lang="es-CO" dirty="0"/>
              <a:t>T</a:t>
            </a:r>
            <a:r>
              <a:rPr lang="es-CO" dirty="0" smtClean="0"/>
              <a:t>rabajo </a:t>
            </a:r>
            <a:r>
              <a:rPr lang="es-CO" dirty="0"/>
              <a:t>colaborativo.</a:t>
            </a:r>
          </a:p>
          <a:p>
            <a:pPr lvl="0" fontAlgn="base"/>
            <a:r>
              <a:rPr lang="es-CO" dirty="0"/>
              <a:t>Dialogo entre pares</a:t>
            </a:r>
          </a:p>
          <a:p>
            <a:pPr lvl="0" fontAlgn="base"/>
            <a:r>
              <a:rPr lang="es-CO" dirty="0"/>
              <a:t>Aplicación del conocimiento</a:t>
            </a:r>
          </a:p>
          <a:p>
            <a:pPr lvl="0" fontAlgn="base"/>
            <a:r>
              <a:rPr lang="es-CO" dirty="0"/>
              <a:t>Autoevaluación</a:t>
            </a:r>
          </a:p>
          <a:p>
            <a:pPr lvl="0" fontAlgn="base"/>
            <a:r>
              <a:rPr lang="es-CO" dirty="0"/>
              <a:t>Coevaluación.</a:t>
            </a:r>
          </a:p>
          <a:p>
            <a:pPr lvl="0" fontAlgn="base"/>
            <a:r>
              <a:rPr lang="es-CO" dirty="0"/>
              <a:t>Meta evaluación</a:t>
            </a:r>
            <a:r>
              <a:rPr lang="es-CO" dirty="0" smtClean="0"/>
              <a:t>.</a:t>
            </a:r>
          </a:p>
          <a:p>
            <a:pPr lvl="0" fontAlgn="base"/>
            <a:endParaRPr lang="es-CO" dirty="0"/>
          </a:p>
          <a:p>
            <a:endParaRPr lang="es-CO" dirty="0"/>
          </a:p>
        </p:txBody>
      </p:sp>
      <p:sp>
        <p:nvSpPr>
          <p:cNvPr id="4" name="3 CuadroTexto"/>
          <p:cNvSpPr txBox="1"/>
          <p:nvPr/>
        </p:nvSpPr>
        <p:spPr>
          <a:xfrm>
            <a:off x="4211960" y="260648"/>
            <a:ext cx="4752528" cy="6001643"/>
          </a:xfrm>
          <a:prstGeom prst="rect">
            <a:avLst/>
          </a:prstGeom>
          <a:noFill/>
        </p:spPr>
        <p:txBody>
          <a:bodyPr wrap="square" rtlCol="0">
            <a:spAutoFit/>
          </a:bodyPr>
          <a:lstStyle/>
          <a:p>
            <a:pPr lvl="0" algn="ctr"/>
            <a:r>
              <a:rPr lang="es-CO" sz="2400" dirty="0" smtClean="0"/>
              <a:t>A TRAVES DE:</a:t>
            </a:r>
          </a:p>
          <a:p>
            <a:pPr lvl="0" algn="ctr"/>
            <a:endParaRPr lang="es-CO" sz="2400" dirty="0" smtClean="0"/>
          </a:p>
          <a:p>
            <a:pPr marL="342900" lvl="0" indent="-342900">
              <a:buFont typeface="Arial" panose="020B0604020202020204" pitchFamily="34" charset="0"/>
              <a:buChar char="•"/>
            </a:pPr>
            <a:r>
              <a:rPr lang="es-CO" sz="2400" dirty="0" smtClean="0"/>
              <a:t>Talleres,  Guías </a:t>
            </a:r>
          </a:p>
          <a:p>
            <a:pPr marL="342900" lvl="0" indent="-342900">
              <a:buFont typeface="Arial" panose="020B0604020202020204" pitchFamily="34" charset="0"/>
              <a:buChar char="•"/>
            </a:pPr>
            <a:r>
              <a:rPr lang="es-CO" sz="2400" dirty="0" smtClean="0"/>
              <a:t>Plenarias, Exposiciones </a:t>
            </a:r>
          </a:p>
          <a:p>
            <a:pPr marL="342900" lvl="0" indent="-342900">
              <a:buFont typeface="Arial" panose="020B0604020202020204" pitchFamily="34" charset="0"/>
              <a:buChar char="•"/>
            </a:pPr>
            <a:r>
              <a:rPr lang="es-CO" sz="2400" dirty="0" smtClean="0"/>
              <a:t>Dramatizaciones </a:t>
            </a:r>
          </a:p>
          <a:p>
            <a:pPr marL="342900" lvl="0" indent="-342900">
              <a:buFont typeface="Arial" panose="020B0604020202020204" pitchFamily="34" charset="0"/>
              <a:buChar char="•"/>
            </a:pPr>
            <a:r>
              <a:rPr lang="es-CO" sz="2400" dirty="0" smtClean="0"/>
              <a:t>Lluvia de Ideas </a:t>
            </a:r>
          </a:p>
          <a:p>
            <a:pPr marL="285750" lvl="0" indent="-285750">
              <a:buFont typeface="Arial" panose="020B0604020202020204" pitchFamily="34" charset="0"/>
              <a:buChar char="•"/>
            </a:pPr>
            <a:r>
              <a:rPr lang="es-CO" sz="2400" dirty="0" smtClean="0"/>
              <a:t>Comprensión lectora</a:t>
            </a:r>
          </a:p>
          <a:p>
            <a:pPr marL="285750" lvl="0" indent="-285750">
              <a:buFont typeface="Arial" panose="020B0604020202020204" pitchFamily="34" charset="0"/>
              <a:buChar char="•"/>
            </a:pPr>
            <a:r>
              <a:rPr lang="es-CO" sz="2400" dirty="0" smtClean="0"/>
              <a:t>Resolución de problemas</a:t>
            </a:r>
          </a:p>
          <a:p>
            <a:pPr marL="285750" lvl="0" indent="-285750">
              <a:buFont typeface="Arial" panose="020B0604020202020204" pitchFamily="34" charset="0"/>
              <a:buChar char="•"/>
            </a:pPr>
            <a:r>
              <a:rPr lang="es-CO" sz="2400" dirty="0" smtClean="0"/>
              <a:t>Desarrollo del pensamiento crítico y auto crítico. </a:t>
            </a:r>
          </a:p>
          <a:p>
            <a:pPr marL="285750" lvl="0" indent="-285750">
              <a:buFont typeface="Arial" panose="020B0604020202020204" pitchFamily="34" charset="0"/>
              <a:buChar char="•"/>
            </a:pPr>
            <a:r>
              <a:rPr lang="es-CO" sz="2400" dirty="0" smtClean="0"/>
              <a:t>Expresión escrita y oral.</a:t>
            </a:r>
          </a:p>
          <a:p>
            <a:pPr marL="285750" lvl="0" indent="-285750">
              <a:buFont typeface="Arial" panose="020B0604020202020204" pitchFamily="34" charset="0"/>
              <a:buChar char="•"/>
            </a:pPr>
            <a:r>
              <a:rPr lang="es-CO" sz="2400" dirty="0" smtClean="0"/>
              <a:t>Manejo de las Tics.</a:t>
            </a:r>
          </a:p>
          <a:p>
            <a:pPr marL="285750" lvl="0" indent="-285750">
              <a:buFont typeface="Arial" panose="020B0604020202020204" pitchFamily="34" charset="0"/>
              <a:buChar char="•"/>
            </a:pPr>
            <a:r>
              <a:rPr lang="es-CO" sz="2400" dirty="0" smtClean="0"/>
              <a:t>Aprendizaje y realización de mapas conceptuales y otras formas de representación del conocimiento y de la información</a:t>
            </a:r>
            <a:endParaRPr lang="es-CO" dirty="0"/>
          </a:p>
        </p:txBody>
      </p:sp>
    </p:spTree>
    <p:extLst>
      <p:ext uri="{BB962C8B-B14F-4D97-AF65-F5344CB8AC3E}">
        <p14:creationId xmlns:p14="http://schemas.microsoft.com/office/powerpoint/2010/main" val="3743596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076328" y="1600200"/>
            <a:ext cx="4744144" cy="5257800"/>
          </a:xfrm>
        </p:spPr>
        <p:txBody>
          <a:bodyPr>
            <a:noAutofit/>
          </a:bodyPr>
          <a:lstStyle/>
          <a:p>
            <a:pPr fontAlgn="base"/>
            <a:r>
              <a:rPr lang="es-CO" sz="2000" dirty="0">
                <a:latin typeface="Arial" panose="020B0604020202020204" pitchFamily="34" charset="0"/>
                <a:cs typeface="Arial" panose="020B0604020202020204" pitchFamily="34" charset="0"/>
              </a:rPr>
              <a:t>Algunas opciones pedagógicas y </a:t>
            </a:r>
            <a:r>
              <a:rPr lang="es-CO" sz="2000" dirty="0" smtClean="0">
                <a:latin typeface="Arial" panose="020B0604020202020204" pitchFamily="34" charset="0"/>
                <a:cs typeface="Arial" panose="020B0604020202020204" pitchFamily="34" charset="0"/>
              </a:rPr>
              <a:t>didácticas para las </a:t>
            </a:r>
            <a:r>
              <a:rPr lang="es-CO" sz="2000" dirty="0">
                <a:latin typeface="Arial" panose="020B0604020202020204" pitchFamily="34" charset="0"/>
                <a:cs typeface="Arial" panose="020B0604020202020204" pitchFamily="34" charset="0"/>
              </a:rPr>
              <a:t>asignaturas son:</a:t>
            </a:r>
            <a:br>
              <a:rPr lang="es-CO" sz="2000" dirty="0">
                <a:latin typeface="Arial" panose="020B0604020202020204" pitchFamily="34" charset="0"/>
                <a:cs typeface="Arial" panose="020B0604020202020204" pitchFamily="34" charset="0"/>
              </a:rPr>
            </a:br>
            <a:r>
              <a:rPr lang="es-CO" sz="2000" dirty="0">
                <a:latin typeface="Arial" panose="020B0604020202020204" pitchFamily="34" charset="0"/>
                <a:cs typeface="Arial" panose="020B0604020202020204" pitchFamily="34" charset="0"/>
              </a:rPr>
              <a:t/>
            </a:r>
            <a:br>
              <a:rPr lang="es-CO" sz="2000" dirty="0">
                <a:latin typeface="Arial" panose="020B0604020202020204" pitchFamily="34" charset="0"/>
                <a:cs typeface="Arial" panose="020B0604020202020204" pitchFamily="34" charset="0"/>
              </a:rPr>
            </a:br>
            <a:r>
              <a:rPr lang="es-CO" sz="2000" dirty="0">
                <a:latin typeface="Arial" panose="020B0604020202020204" pitchFamily="34" charset="0"/>
                <a:cs typeface="Arial" panose="020B0604020202020204" pitchFamily="34" charset="0"/>
              </a:rPr>
              <a:t>1. La comprensión lectora y producción textual</a:t>
            </a:r>
            <a:r>
              <a:rPr lang="es-CO" sz="2000" dirty="0" smtClean="0">
                <a:latin typeface="Arial" panose="020B0604020202020204" pitchFamily="34" charset="0"/>
                <a:cs typeface="Arial" panose="020B0604020202020204" pitchFamily="34" charset="0"/>
              </a:rPr>
              <a:t>.</a:t>
            </a:r>
            <a:r>
              <a:rPr lang="es-CO" sz="2000" dirty="0">
                <a:latin typeface="Arial" panose="020B0604020202020204" pitchFamily="34" charset="0"/>
                <a:cs typeface="Arial" panose="020B0604020202020204" pitchFamily="34" charset="0"/>
              </a:rPr>
              <a:t/>
            </a:r>
            <a:br>
              <a:rPr lang="es-CO" sz="2000" dirty="0">
                <a:latin typeface="Arial" panose="020B0604020202020204" pitchFamily="34" charset="0"/>
                <a:cs typeface="Arial" panose="020B0604020202020204" pitchFamily="34" charset="0"/>
              </a:rPr>
            </a:br>
            <a:r>
              <a:rPr lang="es-CO" sz="2000" dirty="0">
                <a:latin typeface="Arial" panose="020B0604020202020204" pitchFamily="34" charset="0"/>
                <a:cs typeface="Arial" panose="020B0604020202020204" pitchFamily="34" charset="0"/>
              </a:rPr>
              <a:t>2. Trabajo por proyectos de aula.</a:t>
            </a:r>
            <a:br>
              <a:rPr lang="es-CO" sz="2000" dirty="0">
                <a:latin typeface="Arial" panose="020B0604020202020204" pitchFamily="34" charset="0"/>
                <a:cs typeface="Arial" panose="020B0604020202020204" pitchFamily="34" charset="0"/>
              </a:rPr>
            </a:br>
            <a:r>
              <a:rPr lang="es-CO" sz="2000" dirty="0">
                <a:latin typeface="Arial" panose="020B0604020202020204" pitchFamily="34" charset="0"/>
                <a:cs typeface="Arial" panose="020B0604020202020204" pitchFamily="34" charset="0"/>
              </a:rPr>
              <a:t>3. Actividades orales y escritas. </a:t>
            </a:r>
            <a:br>
              <a:rPr lang="es-CO" sz="2000" dirty="0">
                <a:latin typeface="Arial" panose="020B0604020202020204" pitchFamily="34" charset="0"/>
                <a:cs typeface="Arial" panose="020B0604020202020204" pitchFamily="34" charset="0"/>
              </a:rPr>
            </a:br>
            <a:r>
              <a:rPr lang="es-CO" sz="2000" dirty="0">
                <a:latin typeface="Arial" panose="020B0604020202020204" pitchFamily="34" charset="0"/>
                <a:cs typeface="Arial" panose="020B0604020202020204" pitchFamily="34" charset="0"/>
              </a:rPr>
              <a:t>4. La realización de ensayos y resúmenes. </a:t>
            </a:r>
            <a:br>
              <a:rPr lang="es-CO" sz="2000" dirty="0">
                <a:latin typeface="Arial" panose="020B0604020202020204" pitchFamily="34" charset="0"/>
                <a:cs typeface="Arial" panose="020B0604020202020204" pitchFamily="34" charset="0"/>
              </a:rPr>
            </a:br>
            <a:r>
              <a:rPr lang="es-CO" sz="2000" dirty="0">
                <a:latin typeface="Arial" panose="020B0604020202020204" pitchFamily="34" charset="0"/>
                <a:cs typeface="Arial" panose="020B0604020202020204" pitchFamily="34" charset="0"/>
              </a:rPr>
              <a:t>5. Realización de síntesis y esquemas.</a:t>
            </a:r>
            <a:br>
              <a:rPr lang="es-CO" sz="2000" dirty="0">
                <a:latin typeface="Arial" panose="020B0604020202020204" pitchFamily="34" charset="0"/>
                <a:cs typeface="Arial" panose="020B0604020202020204" pitchFamily="34" charset="0"/>
              </a:rPr>
            </a:br>
            <a:r>
              <a:rPr lang="es-CO" sz="2000" dirty="0">
                <a:latin typeface="Arial" panose="020B0604020202020204" pitchFamily="34" charset="0"/>
                <a:cs typeface="Arial" panose="020B0604020202020204" pitchFamily="34" charset="0"/>
              </a:rPr>
              <a:t>6. Trabajo cooperativo y colaborativo.</a:t>
            </a:r>
            <a:br>
              <a:rPr lang="es-CO" sz="2000" dirty="0">
                <a:latin typeface="Arial" panose="020B0604020202020204" pitchFamily="34" charset="0"/>
                <a:cs typeface="Arial" panose="020B0604020202020204" pitchFamily="34" charset="0"/>
              </a:rPr>
            </a:br>
            <a:r>
              <a:rPr lang="es-CO" sz="2000" dirty="0">
                <a:latin typeface="Arial" panose="020B0604020202020204" pitchFamily="34" charset="0"/>
                <a:cs typeface="Arial" panose="020B0604020202020204" pitchFamily="34" charset="0"/>
              </a:rPr>
              <a:t>7. Uso adecuado de la información (biblioteca, </a:t>
            </a:r>
            <a:r>
              <a:rPr lang="es-CO" sz="2000" dirty="0" err="1">
                <a:latin typeface="Arial" panose="020B0604020202020204" pitchFamily="34" charset="0"/>
                <a:cs typeface="Arial" panose="020B0604020202020204" pitchFamily="34" charset="0"/>
              </a:rPr>
              <a:t>Webteca</a:t>
            </a:r>
            <a:r>
              <a:rPr lang="es-CO" sz="2000" dirty="0">
                <a:latin typeface="Arial" panose="020B0604020202020204" pitchFamily="34" charset="0"/>
                <a:cs typeface="Arial" panose="020B0604020202020204" pitchFamily="34" charset="0"/>
              </a:rPr>
              <a:t>, salas </a:t>
            </a:r>
            <a:r>
              <a:rPr lang="es-CO" sz="2000" dirty="0" smtClean="0">
                <a:latin typeface="Arial" panose="020B0604020202020204" pitchFamily="34" charset="0"/>
                <a:cs typeface="Arial" panose="020B0604020202020204" pitchFamily="34" charset="0"/>
              </a:rPr>
              <a:t>y equipos </a:t>
            </a:r>
            <a:r>
              <a:rPr lang="es-CO" sz="2000" dirty="0">
                <a:latin typeface="Arial" panose="020B0604020202020204" pitchFamily="34" charset="0"/>
                <a:cs typeface="Arial" panose="020B0604020202020204" pitchFamily="34" charset="0"/>
              </a:rPr>
              <a:t>informáticos)</a:t>
            </a:r>
          </a:p>
        </p:txBody>
      </p:sp>
      <p:sp>
        <p:nvSpPr>
          <p:cNvPr id="4" name="3 Elipse"/>
          <p:cNvSpPr/>
          <p:nvPr/>
        </p:nvSpPr>
        <p:spPr>
          <a:xfrm>
            <a:off x="1187624" y="252196"/>
            <a:ext cx="7488832" cy="116058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smtClean="0">
                <a:solidFill>
                  <a:schemeClr val="tx1"/>
                </a:solidFill>
              </a:rPr>
              <a:t>OPCIONES DIDACTICAS PARA LAS ASIGNATURAS</a:t>
            </a:r>
            <a:endParaRPr lang="es-CO" b="1" dirty="0">
              <a:solidFill>
                <a:schemeClr val="tx1"/>
              </a:solidFill>
            </a:endParaRPr>
          </a:p>
        </p:txBody>
      </p:sp>
      <p:sp>
        <p:nvSpPr>
          <p:cNvPr id="6" name="2 Marcador de contenido"/>
          <p:cNvSpPr txBox="1">
            <a:spLocks/>
          </p:cNvSpPr>
          <p:nvPr/>
        </p:nvSpPr>
        <p:spPr>
          <a:xfrm>
            <a:off x="331912" y="1600200"/>
            <a:ext cx="3744416" cy="4800600"/>
          </a:xfrm>
          <a:prstGeom prst="rect">
            <a:avLst/>
          </a:prstGeom>
        </p:spPr>
        <p:txBody>
          <a:bodyPr>
            <a:normAutofit fontScale="85000" lnSpcReduction="1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fontAlgn="base"/>
            <a:r>
              <a:rPr lang="es-CO" smtClean="0"/>
              <a:t>Opciones didácticas, con proyectos  de acuerdo con el enfoque metodológico del PEI y el plan de estudios, con los lineamientos curriculares y los DBA.</a:t>
            </a:r>
          </a:p>
          <a:p>
            <a:pPr fontAlgn="base"/>
            <a:r>
              <a:rPr lang="es-CO" smtClean="0"/>
              <a:t>Secuencias didácticas</a:t>
            </a:r>
          </a:p>
          <a:p>
            <a:pPr fontAlgn="base"/>
            <a:r>
              <a:rPr lang="es-CO" smtClean="0"/>
              <a:t> Comunidades de Aprendizaje</a:t>
            </a:r>
            <a:endParaRPr lang="es-CO" dirty="0"/>
          </a:p>
        </p:txBody>
      </p:sp>
    </p:spTree>
    <p:extLst>
      <p:ext uri="{BB962C8B-B14F-4D97-AF65-F5344CB8AC3E}">
        <p14:creationId xmlns:p14="http://schemas.microsoft.com/office/powerpoint/2010/main" val="4198023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1916832"/>
            <a:ext cx="7489473" cy="4331568"/>
          </a:xfrm>
        </p:spPr>
        <p:txBody>
          <a:bodyPr>
            <a:normAutofit fontScale="85000" lnSpcReduction="20000"/>
          </a:bodyPr>
          <a:lstStyle/>
          <a:p>
            <a:r>
              <a:rPr lang="es-CO" sz="3800" dirty="0"/>
              <a:t>La institución </a:t>
            </a:r>
            <a:r>
              <a:rPr lang="es-CO" sz="3800" dirty="0" smtClean="0"/>
              <a:t>cuenta con los </a:t>
            </a:r>
            <a:r>
              <a:rPr lang="es-CO" sz="3800" dirty="0"/>
              <a:t>proyectos transversales como: </a:t>
            </a:r>
            <a:endParaRPr lang="es-CO" sz="3800" dirty="0" smtClean="0"/>
          </a:p>
          <a:p>
            <a:r>
              <a:rPr lang="es-CO" dirty="0" smtClean="0"/>
              <a:t>Educación Sexual</a:t>
            </a:r>
          </a:p>
          <a:p>
            <a:r>
              <a:rPr lang="es-CO" dirty="0" smtClean="0"/>
              <a:t>Democracia,</a:t>
            </a:r>
          </a:p>
          <a:p>
            <a:r>
              <a:rPr lang="es-CO" dirty="0" smtClean="0"/>
              <a:t>Tiempo </a:t>
            </a:r>
            <a:r>
              <a:rPr lang="es-CO" dirty="0"/>
              <a:t>Libre</a:t>
            </a:r>
            <a:r>
              <a:rPr lang="es-CO" dirty="0" smtClean="0"/>
              <a:t>,</a:t>
            </a:r>
          </a:p>
          <a:p>
            <a:r>
              <a:rPr lang="es-CO" dirty="0" smtClean="0"/>
              <a:t>Riesgos </a:t>
            </a:r>
            <a:r>
              <a:rPr lang="es-CO" dirty="0"/>
              <a:t>y Desastres</a:t>
            </a:r>
            <a:r>
              <a:rPr lang="es-CO" dirty="0" smtClean="0"/>
              <a:t>,</a:t>
            </a:r>
          </a:p>
          <a:p>
            <a:r>
              <a:rPr lang="es-CO" dirty="0" smtClean="0"/>
              <a:t>Convenio </a:t>
            </a:r>
            <a:r>
              <a:rPr lang="es-CO" dirty="0"/>
              <a:t>Escolaridad, Cultura</a:t>
            </a:r>
            <a:r>
              <a:rPr lang="es-CO" dirty="0" smtClean="0"/>
              <a:t>,</a:t>
            </a:r>
          </a:p>
          <a:p>
            <a:r>
              <a:rPr lang="es-CO" dirty="0" smtClean="0"/>
              <a:t>Escuela </a:t>
            </a:r>
            <a:r>
              <a:rPr lang="es-CO" dirty="0"/>
              <a:t>de Padres</a:t>
            </a:r>
            <a:r>
              <a:rPr lang="es-CO" dirty="0" smtClean="0"/>
              <a:t>,</a:t>
            </a:r>
          </a:p>
          <a:p>
            <a:r>
              <a:rPr lang="es-CO" dirty="0" smtClean="0"/>
              <a:t>Convivencia </a:t>
            </a:r>
            <a:r>
              <a:rPr lang="es-CO" dirty="0"/>
              <a:t>Escolar </a:t>
            </a:r>
          </a:p>
          <a:p>
            <a:r>
              <a:rPr lang="es-CO" dirty="0" smtClean="0"/>
              <a:t>Proyecto </a:t>
            </a:r>
            <a:r>
              <a:rPr lang="es-CO" dirty="0"/>
              <a:t>de Vida</a:t>
            </a:r>
            <a:r>
              <a:rPr lang="es-CO" dirty="0" smtClean="0"/>
              <a:t>.</a:t>
            </a:r>
          </a:p>
          <a:p>
            <a:endParaRPr lang="es-CO" b="1" dirty="0"/>
          </a:p>
          <a:p>
            <a:endParaRPr lang="es-CO" dirty="0"/>
          </a:p>
        </p:txBody>
      </p:sp>
      <p:sp>
        <p:nvSpPr>
          <p:cNvPr id="4" name="3 Elipse"/>
          <p:cNvSpPr/>
          <p:nvPr/>
        </p:nvSpPr>
        <p:spPr>
          <a:xfrm>
            <a:off x="1115616" y="260648"/>
            <a:ext cx="7705497" cy="1224136"/>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smtClean="0">
                <a:solidFill>
                  <a:schemeClr val="tx1"/>
                </a:solidFill>
              </a:rPr>
              <a:t>OPCIONES DIDACTICAS PARA LOS PROYECTOS TRANSVERSALES</a:t>
            </a:r>
            <a:endParaRPr lang="es-CO" sz="2400" b="1" dirty="0">
              <a:solidFill>
                <a:schemeClr val="tx1"/>
              </a:solidFill>
            </a:endParaRPr>
          </a:p>
        </p:txBody>
      </p:sp>
    </p:spTree>
    <p:extLst>
      <p:ext uri="{BB962C8B-B14F-4D97-AF65-F5344CB8AC3E}">
        <p14:creationId xmlns:p14="http://schemas.microsoft.com/office/powerpoint/2010/main" val="98829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608" y="1447800"/>
            <a:ext cx="7890080" cy="4800600"/>
          </a:xfrm>
        </p:spPr>
        <p:txBody>
          <a:bodyPr>
            <a:normAutofit fontScale="62500" lnSpcReduction="20000"/>
          </a:bodyPr>
          <a:lstStyle/>
          <a:p>
            <a:pPr marL="82296" indent="0" fontAlgn="base">
              <a:buNone/>
            </a:pPr>
            <a:r>
              <a:rPr lang="es-CO" sz="4400" dirty="0" smtClean="0"/>
              <a:t>Estrategias </a:t>
            </a:r>
            <a:r>
              <a:rPr lang="es-CO" sz="4400" dirty="0"/>
              <a:t>como:</a:t>
            </a:r>
          </a:p>
          <a:p>
            <a:pPr marL="82296" indent="0" fontAlgn="base">
              <a:buNone/>
            </a:pPr>
            <a:endParaRPr lang="es-CO" sz="4400" dirty="0" smtClean="0"/>
          </a:p>
          <a:p>
            <a:pPr lvl="1" fontAlgn="base"/>
            <a:r>
              <a:rPr lang="es-CO" sz="4400" dirty="0" smtClean="0"/>
              <a:t>Delegando funciones. (haciéndolos participes) </a:t>
            </a:r>
            <a:endParaRPr lang="es-CO" sz="3300" dirty="0" smtClean="0"/>
          </a:p>
          <a:p>
            <a:pPr lvl="1" fontAlgn="base"/>
            <a:r>
              <a:rPr lang="es-CO" sz="4400" dirty="0" smtClean="0"/>
              <a:t>Reforzar </a:t>
            </a:r>
            <a:r>
              <a:rPr lang="es-CO" sz="4400" dirty="0"/>
              <a:t>las </a:t>
            </a:r>
            <a:r>
              <a:rPr lang="es-CO" sz="4400" dirty="0" smtClean="0"/>
              <a:t>conductas deseadas (estímulos)</a:t>
            </a:r>
            <a:endParaRPr lang="es-CO" sz="3300" dirty="0"/>
          </a:p>
          <a:p>
            <a:pPr lvl="1" fontAlgn="base"/>
            <a:r>
              <a:rPr lang="es-CO" sz="4400" dirty="0"/>
              <a:t>Crear relaciones personales, amistosas y </a:t>
            </a:r>
            <a:r>
              <a:rPr lang="es-CO" sz="4400" dirty="0" smtClean="0"/>
              <a:t>cordiales </a:t>
            </a:r>
            <a:endParaRPr lang="es-CO" sz="3300" dirty="0"/>
          </a:p>
          <a:p>
            <a:pPr lvl="1" fontAlgn="base"/>
            <a:r>
              <a:rPr lang="es-CO" sz="4400" dirty="0"/>
              <a:t>Fomentar </a:t>
            </a:r>
            <a:r>
              <a:rPr lang="es-CO" sz="4400" dirty="0" smtClean="0"/>
              <a:t>normas de conducta</a:t>
            </a:r>
            <a:endParaRPr lang="es-CO" sz="3300" dirty="0"/>
          </a:p>
          <a:p>
            <a:pPr lvl="1" fontAlgn="base"/>
            <a:r>
              <a:rPr lang="es-CO" sz="4400" dirty="0"/>
              <a:t>Crear frases motivadoras de rutina de trabajo que estimulen el quehacer del estudiante. </a:t>
            </a:r>
            <a:endParaRPr lang="es-CO" sz="3300" dirty="0"/>
          </a:p>
          <a:p>
            <a:pPr lvl="1" fontAlgn="base"/>
            <a:r>
              <a:rPr lang="es-CO" sz="4400" dirty="0" smtClean="0"/>
              <a:t>Realizando encuadres </a:t>
            </a:r>
            <a:r>
              <a:rPr lang="es-CO" sz="4400" dirty="0"/>
              <a:t>pedagógicos </a:t>
            </a:r>
            <a:r>
              <a:rPr lang="es-CO" sz="4400" dirty="0" smtClean="0"/>
              <a:t>flexibles</a:t>
            </a:r>
            <a:r>
              <a:rPr lang="es-CO" dirty="0"/>
              <a:t> </a:t>
            </a:r>
            <a:endParaRPr lang="es-CO" sz="2800" dirty="0"/>
          </a:p>
          <a:p>
            <a:endParaRPr lang="es-CO" dirty="0"/>
          </a:p>
        </p:txBody>
      </p:sp>
      <p:sp>
        <p:nvSpPr>
          <p:cNvPr id="5" name="4 Elipse"/>
          <p:cNvSpPr/>
          <p:nvPr/>
        </p:nvSpPr>
        <p:spPr>
          <a:xfrm>
            <a:off x="187108" y="260648"/>
            <a:ext cx="8784976" cy="1224136"/>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smtClean="0">
                <a:solidFill>
                  <a:schemeClr val="tx1"/>
                </a:solidFill>
              </a:rPr>
              <a:t>ESTRATEGIAS PARA LAS TAREAS ESCOLARES</a:t>
            </a:r>
            <a:endParaRPr lang="es-CO" sz="2400" b="1" dirty="0">
              <a:solidFill>
                <a:schemeClr val="tx1"/>
              </a:solidFill>
            </a:endParaRPr>
          </a:p>
        </p:txBody>
      </p:sp>
    </p:spTree>
    <p:extLst>
      <p:ext uri="{BB962C8B-B14F-4D97-AF65-F5344CB8AC3E}">
        <p14:creationId xmlns:p14="http://schemas.microsoft.com/office/powerpoint/2010/main" val="3360933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256206" y="1844824"/>
            <a:ext cx="7498080" cy="4800600"/>
          </a:xfrm>
        </p:spPr>
        <p:txBody>
          <a:bodyPr>
            <a:normAutofit fontScale="85000" lnSpcReduction="20000"/>
          </a:bodyPr>
          <a:lstStyle/>
          <a:p>
            <a:pPr lvl="0" fontAlgn="base"/>
            <a:r>
              <a:rPr lang="es-CO" dirty="0"/>
              <a:t>Utilización del material del PTA en Primaria</a:t>
            </a:r>
          </a:p>
          <a:p>
            <a:pPr lvl="0" fontAlgn="base"/>
            <a:r>
              <a:rPr lang="es-CO" dirty="0"/>
              <a:t>Material Concreto </a:t>
            </a:r>
          </a:p>
          <a:p>
            <a:pPr lvl="0" fontAlgn="base"/>
            <a:r>
              <a:rPr lang="es-CO" dirty="0"/>
              <a:t>En preescolar recurso didácticos</a:t>
            </a:r>
          </a:p>
          <a:p>
            <a:pPr lvl="0" fontAlgn="base"/>
            <a:r>
              <a:rPr lang="es-CO" dirty="0"/>
              <a:t>Uso de la </a:t>
            </a:r>
            <a:r>
              <a:rPr lang="es-CO" dirty="0" smtClean="0"/>
              <a:t>Tics.</a:t>
            </a:r>
            <a:endParaRPr lang="es-CO" dirty="0"/>
          </a:p>
          <a:p>
            <a:pPr lvl="0" fontAlgn="base"/>
            <a:r>
              <a:rPr lang="es-CO" dirty="0"/>
              <a:t>Colección </a:t>
            </a:r>
            <a:r>
              <a:rPr lang="es-CO" dirty="0" smtClean="0"/>
              <a:t>Semilla para </a:t>
            </a:r>
            <a:r>
              <a:rPr lang="es-CO" dirty="0"/>
              <a:t>estrategias del Plan Nacional de Lectura y Escritura.</a:t>
            </a:r>
          </a:p>
          <a:p>
            <a:pPr lvl="0" fontAlgn="base"/>
            <a:r>
              <a:rPr lang="es-CO" dirty="0"/>
              <a:t>Las preguntas tipo saber cómo base para planear una clase.</a:t>
            </a:r>
          </a:p>
          <a:p>
            <a:pPr lvl="0" fontAlgn="base"/>
            <a:r>
              <a:rPr lang="es-CO" dirty="0"/>
              <a:t>Objetos Virtuales de aprendizajes (OVAS) y materiales digitales.</a:t>
            </a:r>
          </a:p>
          <a:p>
            <a:pPr lvl="0" fontAlgn="base"/>
            <a:r>
              <a:rPr lang="es-CO" dirty="0"/>
              <a:t>Uso de material audiovisuales utilizando canales en Internet como los portales educativos.</a:t>
            </a:r>
          </a:p>
          <a:p>
            <a:pPr fontAlgn="base"/>
            <a:endParaRPr lang="es-CO" dirty="0"/>
          </a:p>
          <a:p>
            <a:endParaRPr lang="es-CO" dirty="0"/>
          </a:p>
        </p:txBody>
      </p:sp>
      <p:sp>
        <p:nvSpPr>
          <p:cNvPr id="4" name="3 Elipse"/>
          <p:cNvSpPr/>
          <p:nvPr/>
        </p:nvSpPr>
        <p:spPr>
          <a:xfrm>
            <a:off x="899591" y="332656"/>
            <a:ext cx="8211311" cy="1008112"/>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smtClean="0">
                <a:solidFill>
                  <a:schemeClr val="tx1"/>
                </a:solidFill>
              </a:rPr>
              <a:t>USO ARTICULADO DE LOS RECURSOS PARA EL PARENDIZAJE</a:t>
            </a:r>
            <a:endParaRPr lang="es-CO" sz="2400" b="1" dirty="0">
              <a:solidFill>
                <a:schemeClr val="tx1"/>
              </a:solidFill>
            </a:endParaRPr>
          </a:p>
        </p:txBody>
      </p:sp>
    </p:spTree>
    <p:extLst>
      <p:ext uri="{BB962C8B-B14F-4D97-AF65-F5344CB8AC3E}">
        <p14:creationId xmlns:p14="http://schemas.microsoft.com/office/powerpoint/2010/main" val="748523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CO" dirty="0"/>
              <a:t>El aprendizaje requiere de un tiempo empleado frente a un tiempo necesitado. Dando esto lugar al aprendizaje adecuado. El tiempo empleado por cada alumno es variable, dependerá de la aptitud del alumno, de su capacidad para comprender lo que ha recibido, de la perseverancia del alumno, de la motivación y de la calidad del profesor en el proceso de formación.</a:t>
            </a:r>
          </a:p>
          <a:p>
            <a:endParaRPr lang="es-CO" dirty="0"/>
          </a:p>
        </p:txBody>
      </p:sp>
      <p:sp>
        <p:nvSpPr>
          <p:cNvPr id="5" name="4 Elipse"/>
          <p:cNvSpPr/>
          <p:nvPr/>
        </p:nvSpPr>
        <p:spPr>
          <a:xfrm>
            <a:off x="611560" y="188640"/>
            <a:ext cx="8208912" cy="1008112"/>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smtClean="0">
                <a:solidFill>
                  <a:schemeClr val="tx1"/>
                </a:solidFill>
              </a:rPr>
              <a:t>USO ARTICULADO PARA LOS TIEMPOS DEL </a:t>
            </a:r>
            <a:r>
              <a:rPr lang="es-CO" sz="2400" b="1" dirty="0" smtClean="0">
                <a:solidFill>
                  <a:schemeClr val="tx1"/>
                </a:solidFill>
              </a:rPr>
              <a:t>AP</a:t>
            </a:r>
            <a:r>
              <a:rPr lang="es-CO" sz="2400" b="1" dirty="0" smtClean="0">
                <a:solidFill>
                  <a:schemeClr val="tx1"/>
                </a:solidFill>
              </a:rPr>
              <a:t>RENDIZAJE</a:t>
            </a:r>
            <a:endParaRPr lang="es-CO" sz="2400" b="1" dirty="0">
              <a:solidFill>
                <a:schemeClr val="tx1"/>
              </a:solidFill>
            </a:endParaRPr>
          </a:p>
        </p:txBody>
      </p:sp>
    </p:spTree>
    <p:extLst>
      <p:ext uri="{BB962C8B-B14F-4D97-AF65-F5344CB8AC3E}">
        <p14:creationId xmlns:p14="http://schemas.microsoft.com/office/powerpoint/2010/main" val="25101022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84</TotalTime>
  <Words>456</Words>
  <Application>Microsoft Office PowerPoint</Application>
  <PresentationFormat>Presentación en pantalla (4:3)</PresentationFormat>
  <Paragraphs>75</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Solsticio</vt:lpstr>
      <vt:lpstr>IETI  SIMON BOLIVAR</vt:lpstr>
      <vt:lpstr>GESTION ACADEMICA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APORTE AL PROYECTO EDUCATIVO INSTITUCIONAL</dc:title>
  <dc:creator>Personal</dc:creator>
  <cp:lastModifiedBy>EQUIPO 15</cp:lastModifiedBy>
  <cp:revision>9</cp:revision>
  <dcterms:created xsi:type="dcterms:W3CDTF">2016-09-21T22:18:00Z</dcterms:created>
  <dcterms:modified xsi:type="dcterms:W3CDTF">2017-01-12T14:59:35Z</dcterms:modified>
</cp:coreProperties>
</file>